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leccircuit.com/simple-lm741-circuit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d7fe7f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bd7fe7f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d7fe7f6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d7fe7f6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d7fe7f6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d7fe7f6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d7fe7f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d7fe7f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d7fe7f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d7fe7f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d7fe7f6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d7fe7f6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d7fe7f6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d7fe7f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bd7fe7f6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bd7fe7f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bd7fe7f6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bd7fe7f6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d7fe7f6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d7fe7f6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d7fe7f6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d7fe7f6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d7fe7f67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d7fe7f67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d7fe7f67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d7fe7f67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d7fe7f6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d7fe7f6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bd7fe7f67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bd7fe7f67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(Pulse Width Modulation) - method to control analog devices </a:t>
            </a:r>
            <a:r>
              <a:rPr lang="en"/>
              <a:t>through digital output.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d7fe7f67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bd7fe7f67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https://www.eleccircuit.com/simple-lm741-circuit/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power supplies support operation only in the first quadrant because they are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bd7fe7f6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bd7fe7f6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bd7fe7f6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bd7fe7f6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bd7fe7f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bd7fe7f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bd7fe7f67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bd7fe7f67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d7fe7f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d7fe7f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d7fe7f6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d7fe7f6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bd7fe7f6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bd7fe7f6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horlabs.com/newgrouppage9.cfm?objectgroup_id=5458" TargetMode="External"/><Relationship Id="rId4" Type="http://schemas.openxmlformats.org/officeDocument/2006/relationships/image" Target="../media/image39.png"/><Relationship Id="rId5" Type="http://schemas.openxmlformats.org/officeDocument/2006/relationships/hyperlink" Target="http://www.optics-focus.com/motorized-xy-microscope-stage-p-541.html#.XwZEtZNKja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ournals.plos.org/plosone/article/file?id=10.1371/journal.pone.0088977&amp;type=printable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rior.com/group/the-purefocus-850-ultimate-in-high-speed-microscope-auto-focus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ciencedirect.com/science/article/abs/pii/S0143816614002553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mscope.com/cameras/auto-focus/auto-focus-1080p-5mp-hdmi-wifi-digital-c-mount-camera-for-standalone-and-pc-imaging.html" TargetMode="External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17.jpg"/><Relationship Id="rId10" Type="http://schemas.openxmlformats.org/officeDocument/2006/relationships/image" Target="../media/image12.jp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4.jpg"/><Relationship Id="rId7" Type="http://schemas.openxmlformats.org/officeDocument/2006/relationships/image" Target="../media/image14.jpg"/><Relationship Id="rId8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9.png"/><Relationship Id="rId5" Type="http://schemas.openxmlformats.org/officeDocument/2006/relationships/image" Target="../media/image1.jpg"/><Relationship Id="rId6" Type="http://schemas.openxmlformats.org/officeDocument/2006/relationships/image" Target="../media/image21.jpg"/><Relationship Id="rId7" Type="http://schemas.openxmlformats.org/officeDocument/2006/relationships/image" Target="../media/image6.jp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Guardians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Abby, Eric, Eva, Nikki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/>
        </p:nvSpPr>
        <p:spPr>
          <a:xfrm>
            <a:off x="459200" y="275575"/>
            <a:ext cx="529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How the Exfoliator Works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00" y="893875"/>
            <a:ext cx="3259500" cy="1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5" y="2318275"/>
            <a:ext cx="3263994" cy="1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75" y="3774944"/>
            <a:ext cx="3259501" cy="100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8675" y="3666475"/>
            <a:ext cx="3628590" cy="11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4875" y="2394484"/>
            <a:ext cx="3628601" cy="1142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2"/>
          <p:cNvCxnSpPr/>
          <p:nvPr/>
        </p:nvCxnSpPr>
        <p:spPr>
          <a:xfrm>
            <a:off x="2005000" y="3590263"/>
            <a:ext cx="0" cy="5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5939125" y="3536688"/>
            <a:ext cx="0" cy="5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2"/>
          <p:cNvCxnSpPr>
            <a:stCxn id="193" idx="3"/>
            <a:endCxn id="195" idx="1"/>
          </p:cNvCxnSpPr>
          <p:nvPr/>
        </p:nvCxnSpPr>
        <p:spPr>
          <a:xfrm flipH="1" rot="10800000">
            <a:off x="3782876" y="2965458"/>
            <a:ext cx="591900" cy="1314300"/>
          </a:xfrm>
          <a:prstGeom prst="curved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4374775" y="2965588"/>
            <a:ext cx="1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2"/>
          <p:cNvCxnSpPr/>
          <p:nvPr/>
        </p:nvCxnSpPr>
        <p:spPr>
          <a:xfrm>
            <a:off x="2005000" y="2139100"/>
            <a:ext cx="0" cy="54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2"/>
          <p:cNvSpPr txBox="1"/>
          <p:nvPr/>
        </p:nvSpPr>
        <p:spPr>
          <a:xfrm>
            <a:off x="3937525" y="298200"/>
            <a:ext cx="44349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Steps: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Tape surrounds the belt as rod ‘a’ turns around its axis.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Belt lowers onto the graphite on the base.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Belt moves to right of graphite &amp; moves back to left to transfer graphite along the belts surface.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arenR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Steps 2 &amp; 3 continues 10 times.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450000" y="814450"/>
            <a:ext cx="2391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450000" y="2168813"/>
            <a:ext cx="2391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50000" y="3642588"/>
            <a:ext cx="2391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4264375" y="2244988"/>
            <a:ext cx="2391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4264375" y="3590263"/>
            <a:ext cx="2391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x-y stage</a:t>
            </a:r>
            <a:endParaRPr/>
          </a:p>
        </p:txBody>
      </p:sp>
      <p:sp>
        <p:nvSpPr>
          <p:cNvPr id="212" name="Google Shape;21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Abigail Martucci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4950450" y="1241050"/>
            <a:ext cx="3881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doing a row, you want to move in the y direction and repeat the exfoliation using another row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Shaft Rotation using Arduino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50" y="548275"/>
            <a:ext cx="4556001" cy="4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of Samples Using Optical Microscope</a:t>
            </a:r>
            <a:endParaRPr/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Berg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X-Y Stage: Option 1</a:t>
            </a:r>
            <a:r>
              <a:rPr lang="en"/>
              <a:t> (Buy from Thorlabs)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11700" y="1374975"/>
            <a:ext cx="4648500" cy="3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Less work to set up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need to create own commands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use pre made software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resources for operation because others have similar setups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Would likely be very reliable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Min Achievable Incremental Movement - 0.1 µm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</a:t>
            </a:r>
            <a:r>
              <a:rPr lang="en" sz="1300"/>
              <a:t>expensive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Would have to likely get a motor controller in addition to the stage to operate</a:t>
            </a:r>
            <a:endParaRPr sz="13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275" y="1152474"/>
            <a:ext cx="4058724" cy="219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5366000" y="3345350"/>
            <a:ext cx="3777900" cy="17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$7,531.55 - Fast XY Scanning Stage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$3,274.49 - 2-Channel Benchtop 3-Phase Brushless DC Servo Controller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$3,000 option</a:t>
            </a:r>
            <a:r>
              <a:rPr lang="en" sz="1200"/>
              <a:t> - Slightly less precise but good enough for our purposes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X-Y Stage: Option 2</a:t>
            </a:r>
            <a:r>
              <a:rPr lang="en"/>
              <a:t> (Normal Setup with Motors Attached)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0" y="1169675"/>
            <a:ext cx="62691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use materials that we are already familiar with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Adaptable for many different sized setups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Arduino interface may be more familiar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Minimum incremental motion of 0.1 µm in x-y plane and 0.04 µm in z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Cheaper (excluding stage, setup is below $1,000, in total ~$2000)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Resolution depends on types of knobs ordered, but about equal to thorlabs stage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Would have to program ourselves through arduino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May be less reliable and could require more effort to maintain and use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Would take longer to set up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We could encounter more technical issues while programming as well as may be difficult to find the correct adapters for the specific knobs that we buy</a:t>
            </a:r>
            <a:endParaRPr sz="1300"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111" y="865325"/>
            <a:ext cx="2396664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Focusing: Option 1</a:t>
            </a:r>
            <a:r>
              <a:rPr lang="en"/>
              <a:t> (Attachment Between Camera and Lens)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1583625"/>
            <a:ext cx="49365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easily be used with a microscope with the correct adapters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Would not have to program our own system would (hopefully) work reliably without much user input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PC required but can also use keyboard to control it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Need specific adapters to fit the focuser onto the microscope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expensive than focusing camera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Laser focusing so may not work on all materials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May be more precise than necessary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Price - $11,000</a:t>
            </a:r>
            <a:endParaRPr sz="13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00" y="2024138"/>
            <a:ext cx="3769576" cy="267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Focusing: Option 2 </a:t>
            </a:r>
            <a:r>
              <a:rPr lang="en"/>
              <a:t>(Do it Ourselves)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 low level control over the focuser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Likely cheaper than any other option (~250$ maximum)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have to use a motor through an arduino to focus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work and time on our end required to create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order to precisely autofocus many complex algorithms are used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would need to build our own autofocusing system from the ground up through the arduino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not work as well as we hope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4">
            <a:alphaModFix/>
          </a:blip>
          <a:srcRect b="43442" l="0" r="0" t="0"/>
          <a:stretch/>
        </p:blipFill>
        <p:spPr>
          <a:xfrm>
            <a:off x="2578275" y="3612250"/>
            <a:ext cx="1516700" cy="153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795" y="3446150"/>
            <a:ext cx="2750980" cy="163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Focusing: Option 3</a:t>
            </a:r>
            <a:r>
              <a:rPr lang="en"/>
              <a:t> (Embed Focuser Within a Specialized Camera)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91625" y="1374225"/>
            <a:ext cx="5941800" cy="3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Camera would do all focusing for us and we would do minimal work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After the object is roughly in focus the camera could automatically do fine adjustments to achieve focus while imaging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 simple and compact solution with minimal setup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it does not work we would not need to take apart the whole setup the camera could be easily interchanged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Camera could be used for both optical microscope and transfer microscope if needed (many applications)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Cost - $800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May not be as high resolution as a DSLR camera (5MP vs 12MP)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May have strange computer set up requirements, however this is not likely</a:t>
            </a:r>
            <a:endParaRPr sz="1300"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002" y="1178738"/>
            <a:ext cx="3129001" cy="32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3-Axis Helmholtz 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Bloch Sphere</a:t>
            </a:r>
            <a:endParaRPr/>
          </a:p>
        </p:txBody>
      </p:sp>
      <p:sp>
        <p:nvSpPr>
          <p:cNvPr id="268" name="Google Shape;26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 Gurra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840125" y="1185900"/>
            <a:ext cx="39921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lat sheet of carbon just one atom thick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Carbon bonded to 3 other Carbon atoms in trigonal planar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Graphene sheets can come from graphite flakes (many sheets of graphene stacked)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exfoliate to isolate these sheets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112063"/>
            <a:ext cx="4371474" cy="34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50975" y="26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129448"/>
            <a:ext cx="2198100" cy="18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5477100" y="205950"/>
            <a:ext cx="36669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i="1" lang="en"/>
              <a:t>N </a:t>
            </a:r>
            <a:r>
              <a:rPr lang="en"/>
              <a:t>coil turns, the magnetic field in the center of the set of rings, separated by distance </a:t>
            </a:r>
            <a:r>
              <a:rPr i="1" lang="en"/>
              <a:t>R</a:t>
            </a:r>
            <a:r>
              <a:rPr lang="en"/>
              <a:t> is: (direction is determined via right hand rule)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orient the rings in the other two perpendicular directions we would have: 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050" y="1264875"/>
            <a:ext cx="20288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075" y="2744975"/>
            <a:ext cx="2913925" cy="2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497" y="1719259"/>
            <a:ext cx="2154430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3224725"/>
            <a:ext cx="5323304" cy="17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2881500" y="1028775"/>
            <a:ext cx="2664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Magnetic field</a:t>
            </a:r>
            <a:r>
              <a:rPr lang="en" sz="1300"/>
              <a:t> for a point a distance z away from the center of the ring:</a:t>
            </a:r>
            <a:endParaRPr sz="1300"/>
          </a:p>
        </p:txBody>
      </p:sp>
      <p:cxnSp>
        <p:nvCxnSpPr>
          <p:cNvPr id="281" name="Google Shape;281;p32"/>
          <p:cNvCxnSpPr/>
          <p:nvPr/>
        </p:nvCxnSpPr>
        <p:spPr>
          <a:xfrm flipH="1" rot="10800000">
            <a:off x="5442038" y="4950"/>
            <a:ext cx="9900" cy="5133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11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2019: Design</a:t>
            </a:r>
            <a:endParaRPr/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241400" y="686200"/>
            <a:ext cx="8520600" cy="17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 each magnetic axis, the corresponding set of coils is connected in series to a power supply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Largest set of coils were about 15 inches in diameter with ~200 turns.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Biggest challenge was initializing z-axis appropriately so that middle piece can be rotated 180 degrees (X-gate)</a:t>
            </a:r>
            <a:endParaRPr sz="15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9" y="2571750"/>
            <a:ext cx="3384168" cy="25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3688800" y="2771113"/>
            <a:ext cx="5143500" cy="18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Materials Used: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Wood 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Magnetic Copper wire (AWG 22)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Magnetic ‘arrow’ in the middle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3 Keithley 2410 Source-meters </a:t>
            </a:r>
            <a:r>
              <a:rPr lang="en" sz="1500">
                <a:solidFill>
                  <a:srgbClr val="595959"/>
                </a:solidFill>
                <a:highlight>
                  <a:srgbClr val="FFFF00"/>
                </a:highlight>
              </a:rPr>
              <a:t>(Cost: $16,890 !!!!)</a:t>
            </a:r>
            <a:endParaRPr sz="1500">
              <a:solidFill>
                <a:srgbClr val="595959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17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2019: Controls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311700" y="967500"/>
            <a:ext cx="85206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Keithley 2450 Sourcemeter can be controlled through PyVisa.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Using a combination of PyVisa, SCPI commands and basic Qiskit functions we were able to automate the amount of current being sent by the power supply based on an a given 1-qubit circuit.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24" y="2858199"/>
            <a:ext cx="1099850" cy="8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74" y="3150503"/>
            <a:ext cx="1641625" cy="67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9005" y="2858199"/>
            <a:ext cx="1786745" cy="8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4098" y="2858201"/>
            <a:ext cx="2143149" cy="160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143588" y="3824800"/>
            <a:ext cx="156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1-qubit circuit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2232450" y="3773775"/>
            <a:ext cx="3997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PyVisa commands the Source meter to output current based on x,y,z component calculations of Qiskit circuit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6418725" y="4524550"/>
            <a:ext cx="273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arrow moves to corresponding location.</a:t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2232438" y="2791338"/>
            <a:ext cx="3828000" cy="1888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34"/>
          <p:cNvCxnSpPr>
            <a:stCxn id="303" idx="3"/>
          </p:cNvCxnSpPr>
          <p:nvPr/>
        </p:nvCxnSpPr>
        <p:spPr>
          <a:xfrm>
            <a:off x="6060438" y="3735738"/>
            <a:ext cx="6804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4"/>
          <p:cNvCxnSpPr>
            <a:stCxn id="306" idx="3"/>
            <a:endCxn id="303" idx="1"/>
          </p:cNvCxnSpPr>
          <p:nvPr/>
        </p:nvCxnSpPr>
        <p:spPr>
          <a:xfrm>
            <a:off x="1647575" y="3727025"/>
            <a:ext cx="585000" cy="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4"/>
          <p:cNvSpPr/>
          <p:nvPr/>
        </p:nvSpPr>
        <p:spPr>
          <a:xfrm>
            <a:off x="80375" y="3013775"/>
            <a:ext cx="1567200" cy="142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382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What???</a:t>
            </a:r>
            <a:endParaRPr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140700" y="472150"/>
            <a:ext cx="9003300" cy="4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Main Goal: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Build 3 cheaper power supplies to replace </a:t>
            </a:r>
            <a:r>
              <a:rPr lang="en"/>
              <a:t>Keithley's</a:t>
            </a:r>
            <a:r>
              <a:rPr lang="en"/>
              <a:t>!  </a:t>
            </a:r>
            <a:r>
              <a:rPr lang="en">
                <a:highlight>
                  <a:srgbClr val="FFFF00"/>
                </a:highlight>
              </a:rPr>
              <a:t>(Cost: ~ $700-800 instead of $16,890)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Our</a:t>
            </a:r>
            <a:r>
              <a:rPr i="1" lang="en"/>
              <a:t> Approach: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a DC/DC voltage regulator that has four-</a:t>
            </a:r>
            <a:r>
              <a:rPr lang="en"/>
              <a:t>quadrant</a:t>
            </a:r>
            <a:r>
              <a:rPr lang="en"/>
              <a:t> output capability with a programmable control pin.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regulator using RaspberryPi’s  PWM pins which can be programmed through Python.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Problems: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bought a regulator that claims four-</a:t>
            </a:r>
            <a:r>
              <a:rPr lang="en"/>
              <a:t>quadrant</a:t>
            </a:r>
            <a:r>
              <a:rPr lang="en"/>
              <a:t> output capability to test; but it currently does not behave as expected (only seems controls from -5 V to 0 V)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152400" y="22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- Quadrant Capability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4279550" y="1092200"/>
            <a:ext cx="44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both sourcing and sinking (consuming power) of current and bipolar voltage (+/- V).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Achieved through the use of op-amps: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3200"/>
            <a:ext cx="3859900" cy="322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413" y="2571750"/>
            <a:ext cx="2159400" cy="1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876" y="3706175"/>
            <a:ext cx="1318124" cy="14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538" y="3425625"/>
            <a:ext cx="1747881" cy="16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Exfoliation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Scotch Tape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 Scale Growth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Layer Resolved Transfer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475" y="139338"/>
            <a:ext cx="5313652" cy="48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Scotch Tape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7250"/>
            <a:ext cx="4860601" cy="32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950450" y="1213475"/>
            <a:ext cx="4012800" cy="3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Apply scotch tape on graphite and detach the graphite from surface.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Fold over the Scotch tape many times at different locations to make multiple clones of exfoliated graphite all over the sticky side of tape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Place graphite with reduced number of layers on the tape, on the Si substrate and press it hard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Detach the tape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96525"/>
            <a:ext cx="8520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Scotch Tape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5" y="1052550"/>
            <a:ext cx="1783374" cy="16457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303" y="1052550"/>
            <a:ext cx="1783374" cy="16457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256" y="1052550"/>
            <a:ext cx="1783374" cy="16457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197" y="1052550"/>
            <a:ext cx="1783374" cy="16457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2256" y="3301913"/>
            <a:ext cx="1812182" cy="150608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200" y="3301913"/>
            <a:ext cx="1812192" cy="150608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0299" y="3301899"/>
            <a:ext cx="1812203" cy="15061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35298" y="3301913"/>
            <a:ext cx="1812182" cy="150608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0" name="Google Shape;90;p17"/>
          <p:cNvCxnSpPr>
            <a:stCxn id="82" idx="3"/>
            <a:endCxn id="83" idx="1"/>
          </p:cNvCxnSpPr>
          <p:nvPr/>
        </p:nvCxnSpPr>
        <p:spPr>
          <a:xfrm>
            <a:off x="1895749" y="1875449"/>
            <a:ext cx="57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3" idx="3"/>
            <a:endCxn id="84" idx="1"/>
          </p:cNvCxnSpPr>
          <p:nvPr/>
        </p:nvCxnSpPr>
        <p:spPr>
          <a:xfrm>
            <a:off x="4252677" y="1875441"/>
            <a:ext cx="57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4" idx="3"/>
            <a:endCxn id="85" idx="1"/>
          </p:cNvCxnSpPr>
          <p:nvPr/>
        </p:nvCxnSpPr>
        <p:spPr>
          <a:xfrm>
            <a:off x="6609630" y="1875441"/>
            <a:ext cx="573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7" idx="3"/>
            <a:endCxn id="86" idx="1"/>
          </p:cNvCxnSpPr>
          <p:nvPr/>
        </p:nvCxnSpPr>
        <p:spPr>
          <a:xfrm>
            <a:off x="2006392" y="4054954"/>
            <a:ext cx="505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86" idx="3"/>
            <a:endCxn id="88" idx="1"/>
          </p:cNvCxnSpPr>
          <p:nvPr/>
        </p:nvCxnSpPr>
        <p:spPr>
          <a:xfrm>
            <a:off x="4324438" y="4054954"/>
            <a:ext cx="505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88" idx="3"/>
            <a:endCxn id="89" idx="1"/>
          </p:cNvCxnSpPr>
          <p:nvPr/>
        </p:nvCxnSpPr>
        <p:spPr>
          <a:xfrm>
            <a:off x="6642501" y="4054951"/>
            <a:ext cx="592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85" idx="3"/>
          </p:cNvCxnSpPr>
          <p:nvPr/>
        </p:nvCxnSpPr>
        <p:spPr>
          <a:xfrm flipH="1">
            <a:off x="171" y="1875449"/>
            <a:ext cx="8966400" cy="1080300"/>
          </a:xfrm>
          <a:prstGeom prst="bentConnector3">
            <a:avLst>
              <a:gd fmla="val -265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 flipH="1">
            <a:off x="0" y="2932775"/>
            <a:ext cx="17100" cy="121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>
            <a:off x="300" y="4150204"/>
            <a:ext cx="1938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395050" y="1467825"/>
            <a:ext cx="2556300" cy="1603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159200" y="1467825"/>
            <a:ext cx="2556300" cy="160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5975050" y="1467825"/>
            <a:ext cx="2556300" cy="160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053475" y="871375"/>
            <a:ext cx="1061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Peeling off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906650" y="871375"/>
            <a:ext cx="1061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Exfoliation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722500" y="871375"/>
            <a:ext cx="1061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235575" y="3147275"/>
            <a:ext cx="69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Nikki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088750" y="3147275"/>
            <a:ext cx="791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Abigail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904600" y="3147275"/>
            <a:ext cx="69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23" y="1746225"/>
            <a:ext cx="957902" cy="88399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4" name="Google Shape;114;p18"/>
          <p:cNvGrpSpPr/>
          <p:nvPr/>
        </p:nvGrpSpPr>
        <p:grpSpPr>
          <a:xfrm>
            <a:off x="1580336" y="1544827"/>
            <a:ext cx="1273032" cy="478139"/>
            <a:chOff x="3904100" y="2184450"/>
            <a:chExt cx="2305800" cy="951900"/>
          </a:xfrm>
        </p:grpSpPr>
        <p:grpSp>
          <p:nvGrpSpPr>
            <p:cNvPr id="115" name="Google Shape;115;p18"/>
            <p:cNvGrpSpPr/>
            <p:nvPr/>
          </p:nvGrpSpPr>
          <p:grpSpPr>
            <a:xfrm>
              <a:off x="3904100" y="2184450"/>
              <a:ext cx="2305800" cy="951900"/>
              <a:chOff x="3904100" y="2184450"/>
              <a:chExt cx="2305800" cy="951900"/>
            </a:xfrm>
          </p:grpSpPr>
          <p:grpSp>
            <p:nvGrpSpPr>
              <p:cNvPr id="116" name="Google Shape;116;p18"/>
              <p:cNvGrpSpPr/>
              <p:nvPr/>
            </p:nvGrpSpPr>
            <p:grpSpPr>
              <a:xfrm>
                <a:off x="3949250" y="2222825"/>
                <a:ext cx="2215500" cy="875150"/>
                <a:chOff x="3957400" y="2239100"/>
                <a:chExt cx="2215500" cy="875150"/>
              </a:xfrm>
            </p:grpSpPr>
            <p:pic>
              <p:nvPicPr>
                <p:cNvPr id="117" name="Google Shape;117;p1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80975" y="2239100"/>
                  <a:ext cx="2043251" cy="87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8" name="Google Shape;118;p18"/>
                <p:cNvSpPr/>
                <p:nvPr/>
              </p:nvSpPr>
              <p:spPr>
                <a:xfrm>
                  <a:off x="3957400" y="2239125"/>
                  <a:ext cx="2215500" cy="875100"/>
                </a:xfrm>
                <a:prstGeom prst="ellipse">
                  <a:avLst/>
                </a:prstGeom>
                <a:noFill/>
                <a:ln cap="flat" cmpd="sng" w="38100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" name="Google Shape;119;p18"/>
              <p:cNvSpPr/>
              <p:nvPr/>
            </p:nvSpPr>
            <p:spPr>
              <a:xfrm>
                <a:off x="3904100" y="2184450"/>
                <a:ext cx="2305800" cy="951900"/>
              </a:xfrm>
              <a:prstGeom prst="ellipse">
                <a:avLst/>
              </a:prstGeom>
              <a:noFill/>
              <a:ln cap="flat" cmpd="sng" w="2857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" name="Google Shape;120;p18"/>
            <p:cNvSpPr/>
            <p:nvPr/>
          </p:nvSpPr>
          <p:spPr>
            <a:xfrm>
              <a:off x="5004050" y="2556150"/>
              <a:ext cx="188400" cy="2085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149" y="2106299"/>
            <a:ext cx="1061400" cy="84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2700" y="1747162"/>
            <a:ext cx="1061404" cy="8821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3" name="Google Shape;123;p18"/>
          <p:cNvGrpSpPr/>
          <p:nvPr/>
        </p:nvGrpSpPr>
        <p:grpSpPr>
          <a:xfrm>
            <a:off x="4410311" y="1581027"/>
            <a:ext cx="1273032" cy="478139"/>
            <a:chOff x="3904100" y="2184450"/>
            <a:chExt cx="2305800" cy="951900"/>
          </a:xfrm>
        </p:grpSpPr>
        <p:grpSp>
          <p:nvGrpSpPr>
            <p:cNvPr id="124" name="Google Shape;124;p18"/>
            <p:cNvGrpSpPr/>
            <p:nvPr/>
          </p:nvGrpSpPr>
          <p:grpSpPr>
            <a:xfrm>
              <a:off x="3904100" y="2184450"/>
              <a:ext cx="2305800" cy="951900"/>
              <a:chOff x="3904100" y="2184450"/>
              <a:chExt cx="2305800" cy="951900"/>
            </a:xfrm>
          </p:grpSpPr>
          <p:grpSp>
            <p:nvGrpSpPr>
              <p:cNvPr id="125" name="Google Shape;125;p18"/>
              <p:cNvGrpSpPr/>
              <p:nvPr/>
            </p:nvGrpSpPr>
            <p:grpSpPr>
              <a:xfrm>
                <a:off x="3949250" y="2222825"/>
                <a:ext cx="2215500" cy="875150"/>
                <a:chOff x="3957400" y="2239100"/>
                <a:chExt cx="2215500" cy="875150"/>
              </a:xfrm>
            </p:grpSpPr>
            <p:pic>
              <p:nvPicPr>
                <p:cNvPr id="126" name="Google Shape;126;p1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80975" y="2239100"/>
                  <a:ext cx="2043251" cy="87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7" name="Google Shape;127;p18"/>
                <p:cNvSpPr/>
                <p:nvPr/>
              </p:nvSpPr>
              <p:spPr>
                <a:xfrm>
                  <a:off x="3957400" y="2239125"/>
                  <a:ext cx="2215500" cy="875100"/>
                </a:xfrm>
                <a:prstGeom prst="ellipse">
                  <a:avLst/>
                </a:prstGeom>
                <a:noFill/>
                <a:ln cap="flat" cmpd="sng" w="38100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8" name="Google Shape;128;p18"/>
              <p:cNvSpPr/>
              <p:nvPr/>
            </p:nvSpPr>
            <p:spPr>
              <a:xfrm>
                <a:off x="3904100" y="2184450"/>
                <a:ext cx="2305800" cy="951900"/>
              </a:xfrm>
              <a:prstGeom prst="ellipse">
                <a:avLst/>
              </a:prstGeom>
              <a:noFill/>
              <a:ln cap="flat" cmpd="sng" w="2857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" name="Google Shape;129;p18"/>
            <p:cNvSpPr/>
            <p:nvPr/>
          </p:nvSpPr>
          <p:spPr>
            <a:xfrm>
              <a:off x="5004050" y="2556150"/>
              <a:ext cx="188400" cy="2085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7347" y="1690824"/>
            <a:ext cx="1566550" cy="82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2026" y="2254463"/>
            <a:ext cx="885099" cy="6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1801" y="2258738"/>
            <a:ext cx="885099" cy="6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347825" y="153675"/>
            <a:ext cx="57168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Automating graphene exfoliation and imaging</a:t>
            </a:r>
            <a:endParaRPr b="1" sz="1800"/>
          </a:p>
        </p:txBody>
      </p:sp>
      <p:sp>
        <p:nvSpPr>
          <p:cNvPr id="134" name="Google Shape;134;p18"/>
          <p:cNvSpPr/>
          <p:nvPr/>
        </p:nvSpPr>
        <p:spPr>
          <a:xfrm>
            <a:off x="2747550" y="3071325"/>
            <a:ext cx="556500" cy="5655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5564650" y="3042225"/>
            <a:ext cx="556500" cy="5655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278125" y="4032375"/>
            <a:ext cx="6677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input: </a:t>
            </a:r>
            <a:r>
              <a:rPr lang="en"/>
              <a:t>S</a:t>
            </a:r>
            <a:r>
              <a:rPr lang="en"/>
              <a:t>cotch tape plus graphite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</a:t>
            </a:r>
            <a:r>
              <a:rPr b="1" lang="en"/>
              <a:t>utput:</a:t>
            </a:r>
            <a:r>
              <a:rPr lang="en"/>
              <a:t> Graphene on SiO2 substrate plus a high resolution image of the wafer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Exfoliation Device</a:t>
            </a:r>
            <a:endParaRPr/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Nikki Ebadollahi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394800" y="186925"/>
            <a:ext cx="529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Exfoliator Design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311309" y="1610220"/>
            <a:ext cx="4960137" cy="1923079"/>
            <a:chOff x="1416125" y="1467725"/>
            <a:chExt cx="5686274" cy="2246588"/>
          </a:xfrm>
        </p:grpSpPr>
        <p:pic>
          <p:nvPicPr>
            <p:cNvPr id="149" name="Google Shape;14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1000" y="1539125"/>
              <a:ext cx="5551399" cy="2175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0"/>
            <p:cNvSpPr/>
            <p:nvPr/>
          </p:nvSpPr>
          <p:spPr>
            <a:xfrm>
              <a:off x="1416125" y="1467725"/>
              <a:ext cx="828000" cy="49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0"/>
          <p:cNvSpPr/>
          <p:nvPr/>
        </p:nvSpPr>
        <p:spPr>
          <a:xfrm>
            <a:off x="3497632" y="1810300"/>
            <a:ext cx="262450" cy="382175"/>
          </a:xfrm>
          <a:custGeom>
            <a:rect b="b" l="l" r="r" t="t"/>
            <a:pathLst>
              <a:path extrusionOk="0" h="15287" w="10498">
                <a:moveTo>
                  <a:pt x="31" y="7006"/>
                </a:moveTo>
                <a:cubicBezTo>
                  <a:pt x="92" y="7742"/>
                  <a:pt x="-214" y="10074"/>
                  <a:pt x="399" y="11423"/>
                </a:cubicBezTo>
                <a:cubicBezTo>
                  <a:pt x="1013" y="12773"/>
                  <a:pt x="2117" y="14735"/>
                  <a:pt x="3712" y="15103"/>
                </a:cubicBezTo>
                <a:cubicBezTo>
                  <a:pt x="5307" y="15471"/>
                  <a:pt x="8988" y="15042"/>
                  <a:pt x="9969" y="13631"/>
                </a:cubicBezTo>
                <a:cubicBezTo>
                  <a:pt x="10951" y="12220"/>
                  <a:pt x="10337" y="8846"/>
                  <a:pt x="9601" y="6638"/>
                </a:cubicBezTo>
                <a:cubicBezTo>
                  <a:pt x="8865" y="4430"/>
                  <a:pt x="6963" y="1363"/>
                  <a:pt x="5552" y="381"/>
                </a:cubicBezTo>
                <a:cubicBezTo>
                  <a:pt x="4141" y="-600"/>
                  <a:pt x="1871" y="688"/>
                  <a:pt x="1135" y="74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52" name="Google Shape;152;p20"/>
          <p:cNvCxnSpPr/>
          <p:nvPr/>
        </p:nvCxnSpPr>
        <p:spPr>
          <a:xfrm rot="10800000">
            <a:off x="3497625" y="1973788"/>
            <a:ext cx="27600" cy="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3" name="Google Shape;153;p20"/>
          <p:cNvGrpSpPr/>
          <p:nvPr/>
        </p:nvGrpSpPr>
        <p:grpSpPr>
          <a:xfrm>
            <a:off x="5852875" y="652825"/>
            <a:ext cx="2305800" cy="951900"/>
            <a:chOff x="3904100" y="2184450"/>
            <a:chExt cx="2305800" cy="951900"/>
          </a:xfrm>
        </p:grpSpPr>
        <p:grpSp>
          <p:nvGrpSpPr>
            <p:cNvPr id="154" name="Google Shape;154;p20"/>
            <p:cNvGrpSpPr/>
            <p:nvPr/>
          </p:nvGrpSpPr>
          <p:grpSpPr>
            <a:xfrm>
              <a:off x="3904100" y="2184450"/>
              <a:ext cx="2305800" cy="951900"/>
              <a:chOff x="3904100" y="2184450"/>
              <a:chExt cx="2305800" cy="951900"/>
            </a:xfrm>
          </p:grpSpPr>
          <p:grpSp>
            <p:nvGrpSpPr>
              <p:cNvPr id="155" name="Google Shape;155;p20"/>
              <p:cNvGrpSpPr/>
              <p:nvPr/>
            </p:nvGrpSpPr>
            <p:grpSpPr>
              <a:xfrm>
                <a:off x="3949250" y="2222825"/>
                <a:ext cx="2215500" cy="875150"/>
                <a:chOff x="3957400" y="2239100"/>
                <a:chExt cx="2215500" cy="875150"/>
              </a:xfrm>
            </p:grpSpPr>
            <p:pic>
              <p:nvPicPr>
                <p:cNvPr id="156" name="Google Shape;156;p2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80975" y="2239100"/>
                  <a:ext cx="2043251" cy="87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7" name="Google Shape;157;p20"/>
                <p:cNvSpPr/>
                <p:nvPr/>
              </p:nvSpPr>
              <p:spPr>
                <a:xfrm>
                  <a:off x="3957400" y="2239125"/>
                  <a:ext cx="2215500" cy="875100"/>
                </a:xfrm>
                <a:prstGeom prst="ellipse">
                  <a:avLst/>
                </a:prstGeom>
                <a:noFill/>
                <a:ln cap="flat" cmpd="sng" w="38100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8" name="Google Shape;158;p20"/>
              <p:cNvSpPr/>
              <p:nvPr/>
            </p:nvSpPr>
            <p:spPr>
              <a:xfrm>
                <a:off x="3904100" y="2184450"/>
                <a:ext cx="2305800" cy="951900"/>
              </a:xfrm>
              <a:prstGeom prst="ellipse">
                <a:avLst/>
              </a:prstGeom>
              <a:noFill/>
              <a:ln cap="flat" cmpd="sng" w="2857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20"/>
            <p:cNvSpPr/>
            <p:nvPr/>
          </p:nvSpPr>
          <p:spPr>
            <a:xfrm>
              <a:off x="5004050" y="2556150"/>
              <a:ext cx="188400" cy="2085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" name="Google Shape;160;p20"/>
          <p:cNvCxnSpPr/>
          <p:nvPr/>
        </p:nvCxnSpPr>
        <p:spPr>
          <a:xfrm flipH="1">
            <a:off x="3805975" y="1281175"/>
            <a:ext cx="1970700" cy="105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562" y="2571750"/>
            <a:ext cx="2914424" cy="16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522775" y="1615825"/>
            <a:ext cx="966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Gear Design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640650" y="3436800"/>
            <a:ext cx="966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Side View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394775" y="342575"/>
            <a:ext cx="3643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Materials Needed to Build Exfoliator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394775" y="1175900"/>
            <a:ext cx="529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 Gears (1 Big &amp; 2 Small) - Material: Steel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 Belt - Material: Rubber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 Motor - for Axial rotation of rod ‘a’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 Long Rods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 Short Rod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Tape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Blade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Base board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Arduino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0" name="Google Shape;170;p21"/>
          <p:cNvGrpSpPr/>
          <p:nvPr/>
        </p:nvGrpSpPr>
        <p:grpSpPr>
          <a:xfrm>
            <a:off x="3854409" y="1141666"/>
            <a:ext cx="5005274" cy="3045616"/>
            <a:chOff x="2091934" y="844675"/>
            <a:chExt cx="4960137" cy="3603000"/>
          </a:xfrm>
        </p:grpSpPr>
        <p:grpSp>
          <p:nvGrpSpPr>
            <p:cNvPr id="171" name="Google Shape;171;p21"/>
            <p:cNvGrpSpPr/>
            <p:nvPr/>
          </p:nvGrpSpPr>
          <p:grpSpPr>
            <a:xfrm>
              <a:off x="2091934" y="1610220"/>
              <a:ext cx="4960137" cy="1923079"/>
              <a:chOff x="1416125" y="1467725"/>
              <a:chExt cx="5686274" cy="2246588"/>
            </a:xfrm>
          </p:grpSpPr>
          <p:pic>
            <p:nvPicPr>
              <p:cNvPr id="172" name="Google Shape;172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51000" y="1539125"/>
                <a:ext cx="5551399" cy="21751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21"/>
              <p:cNvSpPr/>
              <p:nvPr/>
            </p:nvSpPr>
            <p:spPr>
              <a:xfrm>
                <a:off x="1416125" y="1467725"/>
                <a:ext cx="828000" cy="496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4" name="Google Shape;174;p21"/>
            <p:cNvCxnSpPr/>
            <p:nvPr/>
          </p:nvCxnSpPr>
          <p:spPr>
            <a:xfrm flipH="1">
              <a:off x="4535175" y="1173475"/>
              <a:ext cx="230100" cy="96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5" name="Google Shape;175;p21"/>
            <p:cNvSpPr txBox="1"/>
            <p:nvPr/>
          </p:nvSpPr>
          <p:spPr>
            <a:xfrm>
              <a:off x="4611375" y="844675"/>
              <a:ext cx="16050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3 Gears &amp; 1 Belt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6" name="Google Shape;176;p21"/>
            <p:cNvCxnSpPr/>
            <p:nvPr/>
          </p:nvCxnSpPr>
          <p:spPr>
            <a:xfrm flipH="1">
              <a:off x="4981025" y="1725375"/>
              <a:ext cx="230100" cy="41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7" name="Google Shape;177;p21"/>
            <p:cNvSpPr txBox="1"/>
            <p:nvPr/>
          </p:nvSpPr>
          <p:spPr>
            <a:xfrm>
              <a:off x="5085363" y="1427150"/>
              <a:ext cx="6798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Motor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8" name="Google Shape;178;p21"/>
            <p:cNvCxnSpPr>
              <a:endCxn id="172" idx="2"/>
            </p:cNvCxnSpPr>
            <p:nvPr/>
          </p:nvCxnSpPr>
          <p:spPr>
            <a:xfrm rot="10800000">
              <a:off x="4630829" y="3533299"/>
              <a:ext cx="419700" cy="62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" name="Google Shape;179;p21"/>
            <p:cNvSpPr txBox="1"/>
            <p:nvPr/>
          </p:nvSpPr>
          <p:spPr>
            <a:xfrm>
              <a:off x="4938600" y="4042675"/>
              <a:ext cx="16050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Graphite on tape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82657" y="1832138"/>
              <a:ext cx="262450" cy="382175"/>
            </a:xfrm>
            <a:custGeom>
              <a:rect b="b" l="l" r="r" t="t"/>
              <a:pathLst>
                <a:path extrusionOk="0" h="15287" w="10498">
                  <a:moveTo>
                    <a:pt x="31" y="7006"/>
                  </a:moveTo>
                  <a:cubicBezTo>
                    <a:pt x="92" y="7742"/>
                    <a:pt x="-214" y="10074"/>
                    <a:pt x="399" y="11423"/>
                  </a:cubicBezTo>
                  <a:cubicBezTo>
                    <a:pt x="1013" y="12773"/>
                    <a:pt x="2117" y="14735"/>
                    <a:pt x="3712" y="15103"/>
                  </a:cubicBezTo>
                  <a:cubicBezTo>
                    <a:pt x="5307" y="15471"/>
                    <a:pt x="8988" y="15042"/>
                    <a:pt x="9969" y="13631"/>
                  </a:cubicBezTo>
                  <a:cubicBezTo>
                    <a:pt x="10951" y="12220"/>
                    <a:pt x="10337" y="8846"/>
                    <a:pt x="9601" y="6638"/>
                  </a:cubicBezTo>
                  <a:cubicBezTo>
                    <a:pt x="8865" y="4430"/>
                    <a:pt x="6963" y="1363"/>
                    <a:pt x="5552" y="381"/>
                  </a:cubicBezTo>
                  <a:cubicBezTo>
                    <a:pt x="4141" y="-600"/>
                    <a:pt x="1871" y="688"/>
                    <a:pt x="1135" y="74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81" name="Google Shape;181;p21"/>
            <p:cNvCxnSpPr/>
            <p:nvPr/>
          </p:nvCxnSpPr>
          <p:spPr>
            <a:xfrm rot="10800000">
              <a:off x="5271450" y="1973800"/>
              <a:ext cx="27600" cy="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82" name="Google Shape;182;p21"/>
          <p:cNvCxnSpPr/>
          <p:nvPr/>
        </p:nvCxnSpPr>
        <p:spPr>
          <a:xfrm>
            <a:off x="4378925" y="2056600"/>
            <a:ext cx="9300" cy="36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1"/>
          <p:cNvSpPr txBox="1"/>
          <p:nvPr/>
        </p:nvSpPr>
        <p:spPr>
          <a:xfrm>
            <a:off x="4226525" y="1718000"/>
            <a:ext cx="1383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Tape &amp; Rod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4" name="Google Shape;184;p21"/>
          <p:cNvCxnSpPr/>
          <p:nvPr/>
        </p:nvCxnSpPr>
        <p:spPr>
          <a:xfrm flipH="1" rot="10800000">
            <a:off x="4246025" y="3087200"/>
            <a:ext cx="423300" cy="4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1"/>
          <p:cNvSpPr txBox="1"/>
          <p:nvPr/>
        </p:nvSpPr>
        <p:spPr>
          <a:xfrm>
            <a:off x="4031975" y="3452600"/>
            <a:ext cx="8556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Blade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